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705" autoAdjust="0"/>
  </p:normalViewPr>
  <p:slideViewPr>
    <p:cSldViewPr>
      <p:cViewPr>
        <p:scale>
          <a:sx n="43" d="100"/>
          <a:sy n="43" d="100"/>
        </p:scale>
        <p:origin x="-2568" y="-9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273A5-6CCB-430A-BAC5-235B931EF557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02CB2-56A9-4532-B213-6384BBA01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4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2CB2-56A9-4532-B213-6384BBA010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6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2CB2-56A9-4532-B213-6384BBA010A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8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2CB2-56A9-4532-B213-6384BBA010A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6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665" y="116633"/>
            <a:ext cx="7772400" cy="1132746"/>
          </a:xfrm>
        </p:spPr>
        <p:txBody>
          <a:bodyPr/>
          <a:lstStyle/>
          <a:p>
            <a:r>
              <a:rPr lang="ru-RU" smtClean="0"/>
              <a:t>СТАЛИНГРАДСКАЯ БИТВА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0491" y="2132856"/>
            <a:ext cx="7771949" cy="4258891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1268760"/>
            <a:ext cx="8512675" cy="526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889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573016"/>
          </a:xfrm>
        </p:spPr>
        <p:txBody>
          <a:bodyPr>
            <a:normAutofit fontScale="90000"/>
          </a:bodyPr>
          <a:lstStyle/>
          <a:p>
            <a:r>
              <a:rPr lang="ru-RU" sz="2000" smtClean="0"/>
              <a:t>Я никогда не видела войны: и ужаса её не представляю,</a:t>
            </a:r>
            <a:br>
              <a:rPr lang="ru-RU" sz="2000" smtClean="0"/>
            </a:br>
            <a:r>
              <a:rPr lang="ru-RU" sz="2000" smtClean="0"/>
              <a:t>Но то, что мир наш хочет тишины, сегодня очень ясно понимаю.</a:t>
            </a:r>
            <a:br>
              <a:rPr lang="ru-RU" sz="2000" smtClean="0"/>
            </a:br>
            <a:r>
              <a:rPr lang="ru-RU" sz="2000" smtClean="0"/>
              <a:t>Спасибо вам, что нам не довелось представить и узнать такие муки.</a:t>
            </a:r>
            <a:br>
              <a:rPr lang="ru-RU" sz="2000" smtClean="0"/>
            </a:br>
            <a:r>
              <a:rPr lang="ru-RU" sz="2000" smtClean="0"/>
              <a:t>На вашу долю всё это пришлось: тревоги, холод, голод и разлуки.</a:t>
            </a:r>
            <a:br>
              <a:rPr lang="ru-RU" sz="2000" smtClean="0"/>
            </a:br>
            <a:r>
              <a:rPr lang="ru-RU" sz="2000" smtClean="0"/>
              <a:t>Благодарим, солдаты, Вас </a:t>
            </a:r>
            <a:br>
              <a:rPr lang="ru-RU" sz="2000" smtClean="0"/>
            </a:br>
            <a:r>
              <a:rPr lang="ru-RU" sz="2000" smtClean="0"/>
              <a:t>За жизнь, </a:t>
            </a:r>
            <a:br>
              <a:rPr lang="ru-RU" sz="2000" smtClean="0"/>
            </a:br>
            <a:r>
              <a:rPr lang="ru-RU" sz="2000" smtClean="0"/>
              <a:t>За детство, </a:t>
            </a:r>
            <a:br>
              <a:rPr lang="ru-RU" sz="2000" smtClean="0"/>
            </a:br>
            <a:r>
              <a:rPr lang="ru-RU" sz="2000" smtClean="0"/>
              <a:t>За весну, </a:t>
            </a:r>
            <a:br>
              <a:rPr lang="ru-RU" sz="2000" smtClean="0"/>
            </a:br>
            <a:r>
              <a:rPr lang="ru-RU" sz="2000" smtClean="0"/>
              <a:t>За тишину, </a:t>
            </a:r>
            <a:br>
              <a:rPr lang="ru-RU" sz="2000" smtClean="0"/>
            </a:br>
            <a:r>
              <a:rPr lang="ru-RU" sz="2000" smtClean="0"/>
              <a:t>За светлый дом, </a:t>
            </a:r>
            <a:br>
              <a:rPr lang="ru-RU" sz="2000" smtClean="0"/>
            </a:br>
            <a:r>
              <a:rPr lang="ru-RU" sz="2000" smtClean="0"/>
              <a:t>За мир, </a:t>
            </a:r>
            <a:br>
              <a:rPr lang="ru-RU" sz="2000" smtClean="0"/>
            </a:br>
            <a:r>
              <a:rPr lang="ru-RU" sz="2000" smtClean="0"/>
              <a:t>В котором мы живём!</a:t>
            </a:r>
            <a:endParaRPr lang="ru-RU" sz="2000"/>
          </a:p>
        </p:txBody>
      </p:sp>
      <p:pic>
        <p:nvPicPr>
          <p:cNvPr id="6146" name="Picture 2" descr="C:\Users\Любовь\Desktop\2-fevralya-20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78849" y="3501008"/>
            <a:ext cx="5893026" cy="31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37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smtClean="0"/>
              <a:t>Прошло много лет… Город – герой Волгоград , такое звание он получил за героизм и мужество его защитников, заново отстроенный, красуется на берегу реки Волги. Здесь возведены чудесные жилые дома, школы и детские сады, театры и больницы, заводы и фабрики, разбиты сады и парки. </a:t>
            </a:r>
            <a:endParaRPr lang="ru-RU" sz="2000"/>
          </a:p>
        </p:txBody>
      </p:sp>
      <p:pic>
        <p:nvPicPr>
          <p:cNvPr id="7170" name="Picture 2" descr="C:\Users\Любовь\Desktop\5678765432йы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0229" y="1556792"/>
            <a:ext cx="4297756" cy="29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юбовь\Desktop\scale_12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51920" y="3429000"/>
            <a:ext cx="5099595" cy="30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99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27414"/>
          </a:xfrm>
        </p:spPr>
        <p:txBody>
          <a:bodyPr>
            <a:normAutofit fontScale="90000"/>
          </a:bodyPr>
          <a:lstStyle/>
          <a:p>
            <a:r>
              <a:rPr lang="ru-RU" sz="2000" smtClean="0"/>
              <a:t>В знак благодарности и уважения, в память о героической истории города, во многих местах нашей области установлены памятники защитникам Сталинградской земли. Люди несут цветы к их подножию, чтобы поклониться до земли тем, кто отдал свою жизнь для того, чтобы жили мы. И в дальних городах, и в близких стоят солдатам обелиски.</a:t>
            </a:r>
            <a:endParaRPr lang="ru-RU" sz="2000"/>
          </a:p>
        </p:txBody>
      </p:sp>
      <p:pic>
        <p:nvPicPr>
          <p:cNvPr id="8194" name="Picture 2" descr="C:\Users\Любовь\Desktop\9443f050a96a45ec2889d362c6224159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1731055"/>
            <a:ext cx="70567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8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юбовь\Desktop\f9c1e90f5cf489844eb220eb1f3bcca0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404664"/>
            <a:ext cx="82089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25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/>
              <a:t>Самый главный памятник защитникам Сталинграда  - это Мамаев курган. Земля, пропитанная кровью героев, для нас священна.</a:t>
            </a:r>
            <a:endParaRPr lang="ru-RU" sz="2000"/>
          </a:p>
        </p:txBody>
      </p:sp>
      <p:pic>
        <p:nvPicPr>
          <p:cNvPr id="10243" name="Picture 3" descr="C:\Users\Любовь\Desktop\dd5f75cbcfa37747c9756ea88d04029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247625"/>
            <a:ext cx="8064896" cy="53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2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/>
              <a:t>В ознаменование победы над немецко-фашистскими войсками на Мамаевом Кургане сооружён величественный памятник вечной славы героям Великой отечественной войны.</a:t>
            </a:r>
            <a:endParaRPr lang="ru-RU" sz="2000"/>
          </a:p>
        </p:txBody>
      </p:sp>
      <p:pic>
        <p:nvPicPr>
          <p:cNvPr id="11266" name="Picture 2" descr="C:\Users\Любовь\Desktop\510726-stalingradskaya-bitva-mamaev-kurgan-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1330857"/>
            <a:ext cx="7524328" cy="524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5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юбовь\Desktop\MOsz7b3H3I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476672"/>
            <a:ext cx="8892480" cy="59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52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юбовь\Desktop\96403-123522-6772-oat4cx.66h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9848" y="548680"/>
            <a:ext cx="8723859" cy="581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47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415874"/>
          </a:xfrm>
        </p:spPr>
        <p:txBody>
          <a:bodyPr>
            <a:normAutofit fontScale="90000"/>
          </a:bodyPr>
          <a:lstStyle/>
          <a:p>
            <a:r>
              <a:rPr lang="ru-RU" sz="2000" smtClean="0"/>
              <a:t>В свой срок – не поздно и не рано</a:t>
            </a:r>
            <a:br>
              <a:rPr lang="ru-RU" sz="2000" smtClean="0"/>
            </a:br>
            <a:r>
              <a:rPr lang="ru-RU" sz="2000" smtClean="0"/>
              <a:t>Придёт зима, замрёт земля.</a:t>
            </a:r>
            <a:br>
              <a:rPr lang="ru-RU" sz="2000" smtClean="0"/>
            </a:br>
            <a:r>
              <a:rPr lang="ru-RU" sz="2000" smtClean="0"/>
              <a:t>И ты к Мамаеву Кургану </a:t>
            </a:r>
            <a:br>
              <a:rPr lang="ru-RU" sz="2000" smtClean="0"/>
            </a:br>
            <a:r>
              <a:rPr lang="ru-RU" sz="2000" smtClean="0"/>
              <a:t>Придёшь второго февраля. </a:t>
            </a:r>
            <a:br>
              <a:rPr lang="ru-RU" sz="2000" smtClean="0"/>
            </a:br>
            <a:r>
              <a:rPr lang="ru-RU" sz="2000" smtClean="0"/>
              <a:t>И там, у той заиндевалой,</a:t>
            </a:r>
            <a:br>
              <a:rPr lang="ru-RU" sz="2000" smtClean="0"/>
            </a:br>
            <a:r>
              <a:rPr lang="ru-RU" sz="2000" smtClean="0"/>
              <a:t>У той священной высоты,</a:t>
            </a:r>
            <a:br>
              <a:rPr lang="ru-RU" sz="2000" smtClean="0"/>
            </a:br>
            <a:r>
              <a:rPr lang="ru-RU" sz="2000" smtClean="0"/>
              <a:t>Ты на крыло метели белой</a:t>
            </a:r>
            <a:br>
              <a:rPr lang="ru-RU" sz="2000" smtClean="0"/>
            </a:br>
            <a:r>
              <a:rPr lang="ru-RU" sz="2000" smtClean="0"/>
              <a:t>Положишь красные цветы.</a:t>
            </a:r>
            <a:br>
              <a:rPr lang="ru-RU" sz="2000" smtClean="0"/>
            </a:br>
            <a:r>
              <a:rPr lang="ru-RU" sz="2000" smtClean="0"/>
              <a:t>И словно в первый раз заметишь,</a:t>
            </a:r>
            <a:br>
              <a:rPr lang="ru-RU" sz="2000" smtClean="0"/>
            </a:br>
            <a:r>
              <a:rPr lang="ru-RU" sz="2000" smtClean="0"/>
              <a:t>Каким он был, их ратный путь!</a:t>
            </a:r>
            <a:br>
              <a:rPr lang="ru-RU" sz="2000" smtClean="0"/>
            </a:br>
            <a:r>
              <a:rPr lang="ru-RU" sz="2000" smtClean="0"/>
              <a:t>Февраль, февраль, солдатский месяц – </a:t>
            </a:r>
            <a:br>
              <a:rPr lang="ru-RU" sz="2000" smtClean="0"/>
            </a:br>
            <a:r>
              <a:rPr lang="ru-RU" sz="2000" smtClean="0"/>
              <a:t>Пурга в лицо, снега по грудь.</a:t>
            </a:r>
            <a:br>
              <a:rPr lang="ru-RU" sz="2000" smtClean="0"/>
            </a:br>
            <a:r>
              <a:rPr lang="ru-RU" sz="2000" smtClean="0"/>
              <a:t>Сто зим пройдёт. И сто метелиц.</a:t>
            </a:r>
            <a:br>
              <a:rPr lang="ru-RU" sz="2000" smtClean="0"/>
            </a:br>
            <a:r>
              <a:rPr lang="ru-RU" sz="2000" smtClean="0"/>
              <a:t>А мы пред ними все в долгу.</a:t>
            </a:r>
            <a:br>
              <a:rPr lang="ru-RU" sz="2000" smtClean="0"/>
            </a:br>
            <a:r>
              <a:rPr lang="ru-RU" sz="2000" smtClean="0"/>
              <a:t>Февраль, февраль. Солдатский месяц.</a:t>
            </a:r>
            <a:br>
              <a:rPr lang="ru-RU" sz="2000" smtClean="0"/>
            </a:br>
            <a:r>
              <a:rPr lang="ru-RU" sz="2000" smtClean="0"/>
              <a:t>Горят гвоздики на снегу.</a:t>
            </a:r>
            <a:br>
              <a:rPr lang="ru-RU" sz="2000" smtClean="0"/>
            </a:br>
            <a:r>
              <a:rPr lang="ru-RU" sz="2000"/>
              <a:t/>
            </a:r>
            <a:br>
              <a:rPr lang="ru-RU" sz="2000"/>
            </a:br>
            <a:r>
              <a:rPr lang="ru-RU" sz="2000" smtClean="0"/>
              <a:t>Над городом в честь победы каждый год гремит артиллерийский салют. День и ночь горит Вечный огонь у священных могил защитников города – героя Волгограда. Они отдали свою жизнь за Родину, за победу, за наше с вами счастье. Предлагаю почтить память погибшим в войне минутой молчания.</a:t>
            </a:r>
            <a:endParaRPr lang="ru-RU" sz="2000"/>
          </a:p>
        </p:txBody>
      </p:sp>
      <p:pic>
        <p:nvPicPr>
          <p:cNvPr id="14339" name="Picture 3" descr="C:\Users\Любовь\Desktop\1395263209_14249091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836712"/>
            <a:ext cx="25001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Любовь\Desktop\0062e06b94e85544060855c969ca8ad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19213" y="340690"/>
            <a:ext cx="249974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81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Любовь\Desktop\skbnoxJmCp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853" y="235390"/>
            <a:ext cx="8506619" cy="63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55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5306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Сталинград – город, раскинувшийся на правом берегу Волги. Теперь этот город называют Волгоградом.</a:t>
            </a:r>
            <a:endParaRPr lang="ru-RU" sz="2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996952"/>
            <a:ext cx="4535610" cy="302374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4038600" cy="2990377"/>
          </a:xfrm>
        </p:spPr>
      </p:pic>
    </p:spTree>
    <p:extLst>
      <p:ext uri="{BB962C8B-B14F-4D97-AF65-F5344CB8AC3E}">
        <p14:creationId xmlns:p14="http://schemas.microsoft.com/office/powerpoint/2010/main" val="4221636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146251"/>
          </a:xfrm>
        </p:spPr>
        <p:txBody>
          <a:bodyPr>
            <a:normAutofit fontScale="90000"/>
          </a:bodyPr>
          <a:lstStyle/>
          <a:p>
            <a:r>
              <a:rPr lang="ru-RU" sz="2000" smtClean="0"/>
              <a:t>Ребёнок Город счастья и солнца,</a:t>
            </a:r>
            <a:br>
              <a:rPr lang="ru-RU" sz="2000" smtClean="0"/>
            </a:br>
            <a:r>
              <a:rPr lang="ru-RU" sz="2000" smtClean="0"/>
              <a:t>Прекрасен ты вновь</a:t>
            </a:r>
            <a:br>
              <a:rPr lang="ru-RU" sz="2000" smtClean="0"/>
            </a:br>
            <a:r>
              <a:rPr lang="ru-RU" sz="2000" smtClean="0"/>
              <a:t>И над Волгой стоишь величаво.</a:t>
            </a:r>
            <a:br>
              <a:rPr lang="ru-RU" sz="2000" smtClean="0"/>
            </a:br>
            <a:r>
              <a:rPr lang="ru-RU" sz="2000" smtClean="0"/>
              <a:t>Волгоград – наша доблесть и наша любовь!</a:t>
            </a:r>
            <a:br>
              <a:rPr lang="ru-RU" sz="2000" smtClean="0"/>
            </a:br>
            <a:r>
              <a:rPr lang="ru-RU" sz="2000" smtClean="0"/>
              <a:t>Волгоград – наша гордость и слава!</a:t>
            </a:r>
            <a:br>
              <a:rPr lang="ru-RU" sz="2000" smtClean="0"/>
            </a:br>
            <a:r>
              <a:rPr lang="ru-RU" sz="2000" smtClean="0"/>
              <a:t>Многие поэты и композиторы воспели подвиг защитников Сталинграда в стихах и песнях.</a:t>
            </a:r>
            <a:br>
              <a:rPr lang="ru-RU" sz="2000" smtClean="0"/>
            </a:br>
            <a:r>
              <a:rPr lang="ru-RU" sz="2000" smtClean="0"/>
              <a:t>(звучит «Песня о городе – герое Волгограду», автор В. Дербишер)</a:t>
            </a:r>
            <a:endParaRPr lang="ru-RU" sz="2000"/>
          </a:p>
        </p:txBody>
      </p:sp>
      <p:pic>
        <p:nvPicPr>
          <p:cNvPr id="16386" name="Picture 2" descr="C:\Users\Любовь\Desktop\414843-nadpis-stalingradskaya-bitva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4564" y="2462544"/>
            <a:ext cx="8100392" cy="41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58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149080"/>
            <a:ext cx="8229600" cy="2367137"/>
          </a:xfrm>
        </p:spPr>
        <p:txBody>
          <a:bodyPr>
            <a:normAutofit fontScale="90000"/>
          </a:bodyPr>
          <a:lstStyle/>
          <a:p>
            <a:r>
              <a:rPr lang="ru-RU" sz="2800" smtClean="0"/>
              <a:t>Во время Великой Отечественной войны, в августе 1942 года в Сталинград ворвались фашистские танки, а за ними шла вражеская пехота. Над городом, словно хищные птицы, кружили бомбардировщики. Они сбрасывали на дома тысячи бомб. Так началось наступление на Сталинград.</a:t>
            </a:r>
            <a:endParaRPr lang="ru-RU" sz="280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20688"/>
            <a:ext cx="4573625" cy="309634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764704"/>
            <a:ext cx="4121292" cy="3096344"/>
          </a:xfrm>
        </p:spPr>
      </p:pic>
    </p:spTree>
    <p:extLst>
      <p:ext uri="{BB962C8B-B14F-4D97-AF65-F5344CB8AC3E}">
        <p14:creationId xmlns:p14="http://schemas.microsoft.com/office/powerpoint/2010/main" val="1111498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smtClean="0"/>
              <a:t>Фашистов встретило героическое сопротивление нашей армии.</a:t>
            </a:r>
            <a:endParaRPr lang="ru-RU" sz="2800"/>
          </a:p>
        </p:txBody>
      </p:sp>
      <p:sp>
        <p:nvSpPr>
          <p:cNvPr id="5" name="Объект 2"/>
          <p:cNvSpPr txBox="1"/>
          <p:nvPr/>
        </p:nvSpPr>
        <p:spPr>
          <a:xfrm>
            <a:off x="547936" y="1709192"/>
            <a:ext cx="2814464" cy="3229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2050" name="Picture 2" descr="C:\Users\Любовь\Desktop\scale_120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7195" y="1340768"/>
            <a:ext cx="8005490" cy="530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209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Город постепенно превращался в груду развалин. Наши пехотинцы, танкисты, артиллеристы сражались за каждый дом.</a:t>
            </a:r>
            <a:endParaRPr lang="ru-RU" sz="2800" b="1" dirty="0"/>
          </a:p>
        </p:txBody>
      </p:sp>
      <p:pic>
        <p:nvPicPr>
          <p:cNvPr id="1027" name="Picture 3" descr="C:\Users\Любовь\Desktop\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9992" y="1700808"/>
            <a:ext cx="41872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бовь\Desktop\156725-stalingrad-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3717032"/>
            <a:ext cx="422540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юбовь\Desktop\1613444603_73-p-fon-dlya-prezentatsii-pro-stalingradskuyu-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1484784"/>
            <a:ext cx="40386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94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7" y="4509120"/>
            <a:ext cx="8539815" cy="2016224"/>
          </a:xfrm>
        </p:spPr>
        <p:txBody>
          <a:bodyPr>
            <a:normAutofit fontScale="90000"/>
          </a:bodyPr>
          <a:lstStyle/>
          <a:p>
            <a:r>
              <a:rPr lang="ru-RU" sz="2800" smtClean="0"/>
              <a:t>«Пламя пожаров поднималось на несколько сот метров. Фашистские самолёты пролетали над головой. Не только земля, но и небо дрожало от разрывов. Здания рушились, падали стены, коробилось железо», - так писал об этих днях генерал-полковник Александр Родимцев.</a:t>
            </a:r>
            <a:endParaRPr lang="ru-RU" sz="28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8640"/>
            <a:ext cx="7920880" cy="4455494"/>
          </a:xfrm>
        </p:spPr>
      </p:pic>
    </p:spTree>
    <p:extLst>
      <p:ext uri="{BB962C8B-B14F-4D97-AF65-F5344CB8AC3E}">
        <p14:creationId xmlns:p14="http://schemas.microsoft.com/office/powerpoint/2010/main" val="277555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smtClean="0"/>
              <a:t>19 ноября 1942 года Красная Армия в районе Сталинграда нанесла фашистам сокрушительный удар. Наши войска перешли в наступление.</a:t>
            </a:r>
            <a:endParaRPr lang="ru-RU" sz="2800"/>
          </a:p>
        </p:txBody>
      </p:sp>
      <p:pic>
        <p:nvPicPr>
          <p:cNvPr id="3074" name="Picture 2" descr="C:\Users\Любовь\Desktop\175186_big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484784"/>
            <a:ext cx="3723878" cy="496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бовь\Desktop\1-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5976" y="1484784"/>
            <a:ext cx="4350442" cy="24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юбовь\Desktop\490479e2c7ba98592332c350359bb0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67944" y="4077072"/>
            <a:ext cx="4700014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66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smtClean="0"/>
              <a:t>2 февраля 1943 года Битва за Сталинград завершилась победой нашего народа. Фашистские солдаты сдались в плен.</a:t>
            </a:r>
            <a:endParaRPr lang="ru-RU" sz="2000"/>
          </a:p>
        </p:txBody>
      </p:sp>
      <p:pic>
        <p:nvPicPr>
          <p:cNvPr id="4098" name="Picture 2" descr="C:\Users\Любовь\Desktop\2.02 разгром под Сталинградом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1196752"/>
            <a:ext cx="43204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юбовь\Desktop\st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02165" y="1322990"/>
            <a:ext cx="4244300" cy="24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юбовь\Desktop\slide-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96568" y="3975533"/>
            <a:ext cx="424825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4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518766"/>
          </a:xfrm>
        </p:spPr>
        <p:txBody>
          <a:bodyPr>
            <a:normAutofit fontScale="90000"/>
          </a:bodyPr>
          <a:lstStyle/>
          <a:p>
            <a:r>
              <a:rPr lang="ru-RU" sz="2800" smtClean="0"/>
              <a:t>Сталинградская битва длилась 200 дней и ночей </a:t>
            </a:r>
            <a:br>
              <a:rPr lang="ru-RU" sz="2800" smtClean="0"/>
            </a:br>
            <a:r>
              <a:rPr lang="ru-RU" sz="2800" smtClean="0"/>
              <a:t>с 17 июля 1942 года по 2 февраля 1943 года</a:t>
            </a:r>
            <a:r>
              <a:rPr lang="ru-RU" sz="2800"/>
              <a:t/>
            </a:r>
            <a:br>
              <a:rPr lang="ru-RU" sz="2800"/>
            </a:br>
            <a:r>
              <a:rPr lang="ru-RU" sz="2000" smtClean="0"/>
              <a:t>1 мая 1945 г. В приказе Верховного Главнокомандующего И.В. Сталина г. Сталинград назван в числе первых городов-героев. Указом Президиума Верховного Совета СССР от 8 мая 1965 года за выдающиеся заслуги перед Родиной, мужество и героизм, проявленные трудящимися города в годы Великой Отечественной войны, городу-герою Волгограду были вручены орден Ленина и медаль «Золотая Звезда».</a:t>
            </a:r>
            <a:endParaRPr lang="ru-RU" sz="28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708920"/>
            <a:ext cx="5328592" cy="3996444"/>
          </a:xfrm>
        </p:spPr>
      </p:pic>
    </p:spTree>
    <p:extLst>
      <p:ext uri="{BB962C8B-B14F-4D97-AF65-F5344CB8AC3E}">
        <p14:creationId xmlns:p14="http://schemas.microsoft.com/office/powerpoint/2010/main" val="2553992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361</Words>
  <Application>Microsoft Office PowerPoint</Application>
  <PresentationFormat>Экран (4:3)</PresentationFormat>
  <Paragraphs>19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СТАЛИНГРАДСКАЯ БИТВА</vt:lpstr>
      <vt:lpstr>Сталинград – город, раскинувшийся на правом берегу Волги. Теперь этот город называют Волгоградом.</vt:lpstr>
      <vt:lpstr>Во время Великой Отечественной войны, в августе 1942 года в Сталинград ворвались фашистские танки, а за ними шла вражеская пехота. Над городом, словно хищные птицы, кружили бомбардировщики. Они сбрасывали на дома тысячи бомб. Так началось наступление на Сталинград.</vt:lpstr>
      <vt:lpstr>Фашистов встретило героическое сопротивление нашей армии.</vt:lpstr>
      <vt:lpstr>Город постепенно превращался в груду развалин. Наши пехотинцы, танкисты, артиллеристы сражались за каждый дом.</vt:lpstr>
      <vt:lpstr>«Пламя пожаров поднималось на несколько сот метров. Фашистские самолёты пролетали над головой. Не только земля, но и небо дрожало от разрывов. Здания рушились, падали стены, коробилось железо», - так писал об этих днях генерал-полковник Александр Родимцев.</vt:lpstr>
      <vt:lpstr>19 ноября 1942 года Красная Армия в районе Сталинграда нанесла фашистам сокрушительный удар. Наши войска перешли в наступление.</vt:lpstr>
      <vt:lpstr>2 февраля 1943 года Битва за Сталинград завершилась победой нашего народа. Фашистские солдаты сдались в плен.</vt:lpstr>
      <vt:lpstr>Сталинградская битва длилась 200 дней и ночей  с 17 июля 1942 года по 2 февраля 1943 года 1 мая 1945 г. В приказе Верховного Главнокомандующего И.В. Сталина г. Сталинград назван в числе первых городов-героев. Указом Президиума Верховного Совета СССР от 8 мая 1965 года за выдающиеся заслуги перед Родиной, мужество и героизм, проявленные трудящимися города в годы Великой Отечественной войны, городу-герою Волгограду были вручены орден Ленина и медаль «Золотая Звезда».</vt:lpstr>
      <vt:lpstr>Я никогда не видела войны: и ужаса её не представляю, Но то, что мир наш хочет тишины, сегодня очень ясно понимаю. Спасибо вам, что нам не довелось представить и узнать такие муки. На вашу долю всё это пришлось: тревоги, холод, голод и разлуки. Благодарим, солдаты, Вас  За жизнь,  За детство,  За весну,  За тишину,  За светлый дом,  За мир,  В котором мы живём!</vt:lpstr>
      <vt:lpstr>Прошло много лет… Город – герой Волгоград , такое звание он получил за героизм и мужество его защитников, заново отстроенный, красуется на берегу реки Волги. Здесь возведены чудесные жилые дома, школы и детские сады, театры и больницы, заводы и фабрики, разбиты сады и парки. </vt:lpstr>
      <vt:lpstr>В знак благодарности и уважения, в память о героической истории города, во многих местах нашей области установлены памятники защитникам Сталинградской земли. Люди несут цветы к их подножию, чтобы поклониться до земли тем, кто отдал свою жизнь для того, чтобы жили мы. И в дальних городах, и в близких стоят солдатам обелиски.</vt:lpstr>
      <vt:lpstr>Презентация PowerPoint</vt:lpstr>
      <vt:lpstr>Самый главный памятник защитникам Сталинграда  - это Мамаев курган. Земля, пропитанная кровью героев, для нас священна.</vt:lpstr>
      <vt:lpstr>В ознаменование победы над немецко-фашистскими войсками на Мамаевом Кургане сооружён величественный памятник вечной славы героям Великой отечественной войны.</vt:lpstr>
      <vt:lpstr>Презентация PowerPoint</vt:lpstr>
      <vt:lpstr>Презентация PowerPoint</vt:lpstr>
      <vt:lpstr>В свой срок – не поздно и не рано Придёт зима, замрёт земля. И ты к Мамаеву Кургану  Придёшь второго февраля.  И там, у той заиндевалой, У той священной высоты, Ты на крыло метели белой Положишь красные цветы. И словно в первый раз заметишь, Каким он был, их ратный путь! Февраль, февраль, солдатский месяц –  Пурга в лицо, снега по грудь. Сто зим пройдёт. И сто метелиц. А мы пред ними все в долгу. Февраль, февраль. Солдатский месяц. Горят гвоздики на снегу.  Над городом в честь победы каждый год гремит артиллерийский салют. День и ночь горит Вечный огонь у священных могил защитников города – героя Волгограда. Они отдали свою жизнь за Родину, за победу, за наше с вами счастье. Предлагаю почтить память погибшим в войне минутой молчания.</vt:lpstr>
      <vt:lpstr>Презентация PowerPoint</vt:lpstr>
      <vt:lpstr>Ребёнок Город счастья и солнца, Прекрасен ты вновь И над Волгой стоишь величаво. Волгоград – наша доблесть и наша любовь! Волгоград – наша гордость и слава! Многие поэты и композиторы воспели подвиг защитников Сталинграда в стихах и песнях. (звучит «Песня о городе – герое Волгограду», автор В. Дербишер)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39</cp:revision>
  <dcterms:created xsi:type="dcterms:W3CDTF">2023-11-14T10:46:49Z</dcterms:created>
  <dcterms:modified xsi:type="dcterms:W3CDTF">2024-02-06T10:32:16Z</dcterms:modified>
</cp:coreProperties>
</file>